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58" r:id="rId5"/>
    <p:sldId id="271" r:id="rId6"/>
    <p:sldId id="259" r:id="rId7"/>
    <p:sldId id="266" r:id="rId8"/>
    <p:sldId id="270" r:id="rId9"/>
    <p:sldId id="276" r:id="rId10"/>
    <p:sldId id="277" r:id="rId11"/>
    <p:sldId id="293" r:id="rId12"/>
    <p:sldId id="278" r:id="rId13"/>
    <p:sldId id="279" r:id="rId14"/>
    <p:sldId id="301" r:id="rId15"/>
    <p:sldId id="262" r:id="rId16"/>
    <p:sldId id="280" r:id="rId17"/>
    <p:sldId id="282" r:id="rId18"/>
    <p:sldId id="263" r:id="rId19"/>
    <p:sldId id="303" r:id="rId20"/>
    <p:sldId id="302" r:id="rId21"/>
    <p:sldId id="304" r:id="rId22"/>
    <p:sldId id="295" r:id="rId23"/>
    <p:sldId id="297" r:id="rId24"/>
    <p:sldId id="299" r:id="rId25"/>
    <p:sldId id="300" r:id="rId26"/>
    <p:sldId id="265" r:id="rId27"/>
    <p:sldId id="290" r:id="rId28"/>
    <p:sldId id="283" r:id="rId29"/>
    <p:sldId id="288" r:id="rId30"/>
    <p:sldId id="284" r:id="rId31"/>
    <p:sldId id="286" r:id="rId32"/>
    <p:sldId id="287" r:id="rId33"/>
    <p:sldId id="285" r:id="rId34"/>
    <p:sldId id="289" r:id="rId35"/>
    <p:sldId id="291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15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74E6E-6F9F-2D55-2A4C-ADAF44CB3C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8C6127-A9AB-4BEA-310F-67FA3F8AE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C6B89-A5E4-6B94-3DDC-BAC542796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689B-A744-4E3C-935D-FAC28AB18526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EF1DA-4289-D520-D8B9-616E07913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87638-72E8-6A86-0D21-B8B7C3866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6343-4CF4-4F48-A0F1-B263C2694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824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FBDC5-6133-D796-4C18-00917ED2A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C97D5-8025-6A8A-0EEC-8C71373DC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374D2-46F9-A26D-AC27-104DBCA86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689B-A744-4E3C-935D-FAC28AB18526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73F1C-1DD8-8FEB-BB81-7442471B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8C5EF-1F73-2FA6-E5E2-F13449C60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6343-4CF4-4F48-A0F1-B263C2694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27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0CC45-00AF-8028-9699-6AE41C2D5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670066-0C75-C1B5-C319-15A9D0E67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44DF4-988D-4097-C102-240074E7F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689B-A744-4E3C-935D-FAC28AB18526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4C5A1-6685-47B6-7E2C-2D6DFAF71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A8940-B7E0-9896-D267-C6F1AED88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6343-4CF4-4F48-A0F1-B263C2694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82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CF24F-2985-9E0C-08C5-FE16B94F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2CADA-F994-55AC-E5C1-35314D4E4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6B78B8-7FEA-4BB6-C741-B97C0ACF26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159E5-6F13-F393-5DE5-E5C81A233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689B-A744-4E3C-935D-FAC28AB18526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D6D80C-BAB3-8628-CD94-754207396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B1702-1578-B46F-FE6A-7A3018602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6343-4CF4-4F48-A0F1-B263C2694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98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5C977-EB69-92F4-AEF2-7953FB4FD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95BEC-AE95-055A-945F-D5575C8B1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97350A-0FBE-BD6A-DEC3-0B03257B7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9191BF-7909-682A-DEB1-8C8DEAA74A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5CE94-7568-FDCE-38F0-A6A8842C7C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F76411-717B-9EEE-280E-B01FA975C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689B-A744-4E3C-935D-FAC28AB18526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F75EC5-9D23-BB23-E8AC-6C7464C06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916C60-AA12-C9AC-BA52-8BFE740CB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6343-4CF4-4F48-A0F1-B263C2694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369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B4F0D-530D-2B79-130F-A2919CDA4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8AA3C4-768C-C8BE-B4E1-55B6F08B0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689B-A744-4E3C-935D-FAC28AB18526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ECEC45-467C-BF55-0650-F3060D512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ED443C-978F-A781-8F04-22CABC26C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6343-4CF4-4F48-A0F1-B263C2694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028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473505-B44A-961E-D9DD-D2CE3836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689B-A744-4E3C-935D-FAC28AB18526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ED0065-AAFD-1769-E5C8-A08AE3076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859F5-2E8D-23E0-848C-9CC02074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6343-4CF4-4F48-A0F1-B263C2694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168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9935-DF88-21FD-694D-2B3CFA567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574AC-8298-2ABA-68E6-17876BFE0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ABC8B-46D4-7AE2-34B1-FD0D3D59F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60B64F-3A32-E1E6-93C6-7A8410750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689B-A744-4E3C-935D-FAC28AB18526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240E1C-39B3-F868-2DB9-3E97A1CB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01159-BA18-1CAB-F2A3-B4D24428E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6343-4CF4-4F48-A0F1-B263C2694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867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F01F5-9A4B-D53B-7245-7055986BC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569A3F-C431-90AE-12A0-467BA0B66A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14D3F-A391-B6F3-9773-C7A946550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66D96-F404-BE6C-9BDE-AAC3E0D73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689B-A744-4E3C-935D-FAC28AB18526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205E6-8F7F-564E-ED5E-EF9690CC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7A1397-8D1C-A9FE-7911-919BEB68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6343-4CF4-4F48-A0F1-B263C2694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16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F1A19-B2F6-9E6C-BD7E-1D37201D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C04A3D-873F-6283-A125-B40F084545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48C0C-6B58-5411-EBCC-64479A5B3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689B-A744-4E3C-935D-FAC28AB18526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E303A-77D6-EA58-4EF7-33D13363B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92061-94D8-38DB-642B-29EFDD36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6343-4CF4-4F48-A0F1-B263C2694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61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C90735-D521-F4B3-B7CC-81E66C1AF8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0254C7-50C4-526B-1080-CFB372176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32D58-1F84-65CC-16FD-408A5128B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689B-A744-4E3C-935D-FAC28AB18526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E71AE-BE6C-3B70-1AA6-835143310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D0A98-CFB7-EF15-79FB-F3AE3600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6343-4CF4-4F48-A0F1-B263C2694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602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85A9E0-1B9F-30FC-5A71-2130017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D82D5-C195-E502-3D27-AE5083DC4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6366B-1B11-7B72-F84F-67A4DAE202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0E689B-A744-4E3C-935D-FAC28AB18526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E0FDD-B1DA-3C53-AC3B-E7435E8C8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5E844-466C-725F-5273-82D3B54E0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706343-4CF4-4F48-A0F1-B263C2694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613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3">
            <a:extLst>
              <a:ext uri="{FF2B5EF4-FFF2-40B4-BE49-F238E27FC236}">
                <a16:creationId xmlns:a16="http://schemas.microsoft.com/office/drawing/2014/main" id="{0BA0A674-3BEA-C4BD-C566-6B8D9DC5C05A}"/>
              </a:ext>
            </a:extLst>
          </p:cNvPr>
          <p:cNvSpPr txBox="1"/>
          <p:nvPr/>
        </p:nvSpPr>
        <p:spPr>
          <a:xfrm>
            <a:off x="0" y="181310"/>
            <a:ext cx="12192000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Министерство науки и высшего образования Российской Федерации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Министерство образования, науки, культуры и спорта республики Армения</a:t>
            </a:r>
            <a:endParaRPr sz="1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/>
              <a:t>высшего образования</a:t>
            </a:r>
            <a:endParaRPr sz="1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/>
              <a:t>Российско-Армянский университет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/>
              <a:t>Инженерно-физический институт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/>
              <a:t>Направление подготовки 11.04.04 – "Электроника и наноэлектроника"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Магистерская программа – "</a:t>
            </a:r>
            <a:r>
              <a:rPr lang="ru" sz="1600" dirty="0"/>
              <a:t>Квантовая и оптическая электроника"</a:t>
            </a:r>
            <a:endParaRPr sz="1600" dirty="0"/>
          </a:p>
        </p:txBody>
      </p:sp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9E26AC21-AB7A-61EB-757C-38A8F32CB51F}"/>
              </a:ext>
            </a:extLst>
          </p:cNvPr>
          <p:cNvSpPr txBox="1"/>
          <p:nvPr/>
        </p:nvSpPr>
        <p:spPr>
          <a:xfrm>
            <a:off x="0" y="2869490"/>
            <a:ext cx="121920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/>
              <a:t>Выпускная квалификационная работа на тему:</a:t>
            </a:r>
            <a:endParaRPr sz="2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"Адсорбция органических соединений на поверхности металл - содержащих материалов"</a:t>
            </a:r>
          </a:p>
        </p:txBody>
      </p:sp>
      <p:sp>
        <p:nvSpPr>
          <p:cNvPr id="6" name="Google Shape;56;p13">
            <a:extLst>
              <a:ext uri="{FF2B5EF4-FFF2-40B4-BE49-F238E27FC236}">
                <a16:creationId xmlns:a16="http://schemas.microsoft.com/office/drawing/2014/main" id="{AEC5453D-B116-6A07-95FF-9675FD18F94E}"/>
              </a:ext>
            </a:extLst>
          </p:cNvPr>
          <p:cNvSpPr txBox="1"/>
          <p:nvPr/>
        </p:nvSpPr>
        <p:spPr>
          <a:xfrm>
            <a:off x="6573520" y="5876501"/>
            <a:ext cx="547624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/>
              <a:t>Студент магистратуры: Королев А. С.</a:t>
            </a:r>
            <a:endParaRPr lang="ru-RU" sz="20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Научный руководитель: Мамасахлисов Е. Ш.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A16C86-D837-C3B1-7929-DBC7CFCF7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80" y="303230"/>
            <a:ext cx="1143000" cy="1143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8608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84CCC-4D11-F7C3-F26E-AACBD2E0D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и задачи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87CE-ED4C-4625-6623-2F2B04B76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изучить явления адсорбции</a:t>
            </a:r>
            <a:r>
              <a:rPr lang="en-US" dirty="0"/>
              <a:t>:</a:t>
            </a:r>
            <a:r>
              <a:rPr lang="ru-RU" dirty="0"/>
              <a:t> механизм адсорбции, виды, применение</a:t>
            </a:r>
          </a:p>
          <a:p>
            <a:r>
              <a:rPr lang="ru-RU" dirty="0"/>
              <a:t>изучить особенности адсорбции органических соединений на металлах</a:t>
            </a:r>
          </a:p>
          <a:p>
            <a:r>
              <a:rPr lang="ru-RU" dirty="0"/>
              <a:t>провести компьютерное моделирование адсорбции</a:t>
            </a:r>
          </a:p>
        </p:txBody>
      </p:sp>
    </p:spTree>
    <p:extLst>
      <p:ext uri="{BB962C8B-B14F-4D97-AF65-F5344CB8AC3E}">
        <p14:creationId xmlns:p14="http://schemas.microsoft.com/office/powerpoint/2010/main" val="420274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EF6CD-278F-03B1-0405-4F1492664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Адсорбция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195CA-5D71-3F84-48C9-54F381D8F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270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Адсорбция – физический процесс при котором происходит увеличение концентрации растворенного вещества (адсорбтива) у поверхности твердого или жидкого вещества (адсорбента).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Обратный процесс называется десорбцией.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AF153-93BF-353B-168F-00E51FA0A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560" y="2168068"/>
            <a:ext cx="5617210" cy="2521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8206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06FB4-15D3-556F-0684-84EEA31A9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Физическая адсорбция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5A8A3-D1CE-AD8F-4F87-4978296B0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73240" cy="43092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слабые взаимодействия - Ван-дер-</a:t>
            </a:r>
            <a:r>
              <a:rPr lang="ru-RU" dirty="0" err="1"/>
              <a:t>Ваальсовы</a:t>
            </a:r>
            <a:r>
              <a:rPr lang="ru-RU" dirty="0"/>
              <a:t> силы</a:t>
            </a:r>
          </a:p>
          <a:p>
            <a:r>
              <a:rPr lang="ru-RU" dirty="0"/>
              <a:t>небольшая энергия адсорбции - от 5 до 40 кДж/моль</a:t>
            </a:r>
          </a:p>
          <a:p>
            <a:r>
              <a:rPr lang="ru-RU" dirty="0"/>
              <a:t>возможна многослойная адсорбция</a:t>
            </a:r>
          </a:p>
          <a:p>
            <a:r>
              <a:rPr lang="ru-RU" dirty="0"/>
              <a:t>обратимый процесс</a:t>
            </a:r>
          </a:p>
          <a:p>
            <a:r>
              <a:rPr lang="ru-RU" dirty="0"/>
              <a:t>лучше протекает при низких температурах</a:t>
            </a:r>
          </a:p>
          <a:p>
            <a:r>
              <a:rPr lang="ru-RU" dirty="0"/>
              <a:t>возникает на большом количестве пар адсорбат-адсорбент (неспецифичная)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8191F0-CB3C-ED4D-B8A7-E7E9992F25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680" y="1996440"/>
            <a:ext cx="3681095" cy="4138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1458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81729-9E17-6D35-A770-AB7050D53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физической адсорбции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2C0A4-9347-5464-83C4-57CAB72B5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416040" cy="4758055"/>
          </a:xfrm>
        </p:spPr>
        <p:txBody>
          <a:bodyPr/>
          <a:lstStyle/>
          <a:p>
            <a:r>
              <a:rPr lang="ru-RU" dirty="0"/>
              <a:t>Актированный уголь, который часто применяется в различных фильтрах и в качестве лекарственного средства для адсорбции токсичных веществ</a:t>
            </a:r>
          </a:p>
          <a:p>
            <a:r>
              <a:rPr lang="ru-RU" dirty="0"/>
              <a:t>Силикагель – применяется для адсорбции влаги из воздуха, которая может навредить электронике, обуви, одежде. Если наполненный силикагель нагреть до 70 – 120 градусов, то его можно использовать снова.</a:t>
            </a:r>
          </a:p>
        </p:txBody>
      </p:sp>
      <p:pic>
        <p:nvPicPr>
          <p:cNvPr id="6" name="Picture 5" descr="A diagram of a structure&#10;&#10;AI-generated content may be incorrect.">
            <a:extLst>
              <a:ext uri="{FF2B5EF4-FFF2-40B4-BE49-F238E27FC236}">
                <a16:creationId xmlns:a16="http://schemas.microsoft.com/office/drawing/2014/main" id="{5B282C38-12FD-EB89-4C65-3E3E69AF4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359" y="1663114"/>
            <a:ext cx="2644212" cy="2158648"/>
          </a:xfrm>
          <a:prstGeom prst="rect">
            <a:avLst/>
          </a:prstGeom>
        </p:spPr>
      </p:pic>
      <p:pic>
        <p:nvPicPr>
          <p:cNvPr id="9" name="Picture 8" descr="A chemical structure with black letters&#10;&#10;AI-generated content may be incorrect.">
            <a:extLst>
              <a:ext uri="{FF2B5EF4-FFF2-40B4-BE49-F238E27FC236}">
                <a16:creationId xmlns:a16="http://schemas.microsoft.com/office/drawing/2014/main" id="{D4A135DE-0EFF-F825-E8A8-E0EB2AA72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457" y="4614039"/>
            <a:ext cx="2334024" cy="14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622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14FB0-D5AA-9874-2F2A-7B72811E2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Химическая адсорбция (хемосорбция)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4A1BD-CC04-3308-E8FD-E19881494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92520" cy="4667250"/>
          </a:xfrm>
        </p:spPr>
        <p:txBody>
          <a:bodyPr>
            <a:normAutofit fontScale="92500"/>
          </a:bodyPr>
          <a:lstStyle/>
          <a:p>
            <a:r>
              <a:rPr lang="ru-RU" dirty="0"/>
              <a:t>сильные взаимодействия – образование химических связей</a:t>
            </a:r>
          </a:p>
          <a:p>
            <a:r>
              <a:rPr lang="ru-RU" dirty="0"/>
              <a:t>большая энергия адсорбции – от 40 до 400 кДж/моль</a:t>
            </a:r>
          </a:p>
          <a:p>
            <a:r>
              <a:rPr lang="ru-RU" dirty="0"/>
              <a:t>только однослойная адсорбция</a:t>
            </a:r>
          </a:p>
          <a:p>
            <a:r>
              <a:rPr lang="ru-RU" dirty="0"/>
              <a:t>обычно необратимый процесс</a:t>
            </a:r>
          </a:p>
          <a:p>
            <a:r>
              <a:rPr lang="ru-RU" dirty="0"/>
              <a:t>лучше протекает при высокой температуре из-за энергетического барьера адсорбции</a:t>
            </a:r>
          </a:p>
          <a:p>
            <a:r>
              <a:rPr lang="ru-RU" dirty="0"/>
              <a:t>протекает только на некоторых парах адсорбент-адсорбат (специфичная)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3DE439-FA64-4086-5960-9AE314D1C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967" y="2308225"/>
            <a:ext cx="4112001" cy="3269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9833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A2B1E-02E0-FEA5-B2BE-FD06424BE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Диссоциативная адсорбция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3FDBB-351C-5786-B74C-5E4000E88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523480" cy="4412615"/>
          </a:xfrm>
        </p:spPr>
        <p:txBody>
          <a:bodyPr/>
          <a:lstStyle/>
          <a:p>
            <a:r>
              <a:rPr lang="ru-RU" dirty="0"/>
              <a:t>физическая и химическая адсорбции часто наблюдаются вместе</a:t>
            </a:r>
            <a:r>
              <a:rPr lang="en-US" dirty="0"/>
              <a:t>:</a:t>
            </a:r>
          </a:p>
          <a:p>
            <a:pPr lvl="1"/>
            <a:r>
              <a:rPr lang="ru-RU" dirty="0" err="1"/>
              <a:t>адсорбтив</a:t>
            </a:r>
            <a:r>
              <a:rPr lang="ru-RU" dirty="0"/>
              <a:t> притягивается к поверхности адсорбента за счет слабых взаимодействий</a:t>
            </a:r>
          </a:p>
          <a:p>
            <a:pPr lvl="1"/>
            <a:r>
              <a:rPr lang="ru-RU" dirty="0"/>
              <a:t>затем начинает происходить химическая реакция адсорбата с адсорбентом, т. к. начинает протекать химическая адсорбция</a:t>
            </a:r>
          </a:p>
          <a:p>
            <a:r>
              <a:rPr lang="ru-RU" dirty="0"/>
              <a:t>в процессе химической адсорбции молекула адсорбата может разделиться на несколько частей – это называется диссоциативной адсорбцией</a:t>
            </a:r>
            <a:endParaRPr lang="en-US" dirty="0"/>
          </a:p>
        </p:txBody>
      </p:sp>
      <p:pic>
        <p:nvPicPr>
          <p:cNvPr id="7" name="Picture 6" descr="A blue balls on a black background&#10;&#10;AI-generated content may be incorrect.">
            <a:extLst>
              <a:ext uri="{FF2B5EF4-FFF2-40B4-BE49-F238E27FC236}">
                <a16:creationId xmlns:a16="http://schemas.microsoft.com/office/drawing/2014/main" id="{38245E08-2D91-43DD-AFBB-8516010B0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680" y="14855"/>
            <a:ext cx="3431575" cy="3621538"/>
          </a:xfrm>
          <a:prstGeom prst="rect">
            <a:avLst/>
          </a:prstGeom>
        </p:spPr>
      </p:pic>
      <p:pic>
        <p:nvPicPr>
          <p:cNvPr id="9" name="Picture 8" descr="A group of blue balls&#10;&#10;AI-generated content may be incorrect.">
            <a:extLst>
              <a:ext uri="{FF2B5EF4-FFF2-40B4-BE49-F238E27FC236}">
                <a16:creationId xmlns:a16="http://schemas.microsoft.com/office/drawing/2014/main" id="{443437AB-6964-DBA8-29F5-3A6214887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807" y="3035274"/>
            <a:ext cx="3425448" cy="362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86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89C56-45C9-6C9A-7158-00CCABC93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химической и </a:t>
            </a:r>
            <a:r>
              <a:rPr lang="ru-RU" dirty="0" err="1"/>
              <a:t>дис</a:t>
            </a:r>
            <a:r>
              <a:rPr lang="ru-RU" dirty="0"/>
              <a:t>. адсорбции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2A319-C1C6-70BE-B038-FBCB367F6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675179" cy="4581481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/>
              <a:t>диссоциативная адсорбция азота для его дальнейшего использования в производстве аммиака</a:t>
            </a:r>
          </a:p>
          <a:p>
            <a:r>
              <a:rPr lang="ru-RU" sz="3200" dirty="0"/>
              <a:t>диссоциативная адсорбция метана для его превращения в метил</a:t>
            </a:r>
          </a:p>
          <a:p>
            <a:r>
              <a:rPr lang="ru-RU" sz="3200" dirty="0"/>
              <a:t>каталитический нейтрализатор в автомобиле (палладий, платина, родий) </a:t>
            </a:r>
            <a:endParaRPr lang="en-US" sz="3200" dirty="0"/>
          </a:p>
          <a:p>
            <a:pPr lvl="1"/>
            <a:r>
              <a:rPr lang="ru-RU" sz="2800" dirty="0"/>
              <a:t>диссоциативная адсорбция диоксида азота (</a:t>
            </a:r>
            <a:r>
              <a:rPr lang="en-US" sz="2800" dirty="0"/>
              <a:t>NO</a:t>
            </a:r>
            <a:r>
              <a:rPr lang="en-US" sz="2800" baseline="-25000" dirty="0"/>
              <a:t>2</a:t>
            </a:r>
            <a:r>
              <a:rPr lang="en-US" sz="2800" dirty="0"/>
              <a:t>)</a:t>
            </a:r>
          </a:p>
          <a:p>
            <a:pPr lvl="1"/>
            <a:r>
              <a:rPr lang="ru-RU" sz="2800" dirty="0"/>
              <a:t>адсорбция угарного газа (</a:t>
            </a:r>
            <a:r>
              <a:rPr lang="en-US" sz="2800" dirty="0"/>
              <a:t>CO)</a:t>
            </a:r>
            <a:r>
              <a:rPr lang="ru-RU" sz="2800" dirty="0"/>
              <a:t>, окисление до </a:t>
            </a:r>
            <a:r>
              <a:rPr lang="en-US" sz="2800" dirty="0"/>
              <a:t>CO</a:t>
            </a:r>
            <a:r>
              <a:rPr lang="en-US" sz="2800" baseline="-25000" dirty="0"/>
              <a:t>2</a:t>
            </a:r>
            <a:r>
              <a:rPr lang="en-US" sz="2800" dirty="0"/>
              <a:t>, </a:t>
            </a:r>
            <a:r>
              <a:rPr lang="ru-RU" sz="2800" dirty="0"/>
              <a:t>десорбция</a:t>
            </a:r>
          </a:p>
          <a:p>
            <a:pPr lvl="1"/>
            <a:r>
              <a:rPr lang="ru-RU" sz="2800" dirty="0"/>
              <a:t>температура 700К и выше</a:t>
            </a:r>
            <a:endParaRPr lang="en-US" sz="2800" dirty="0"/>
          </a:p>
        </p:txBody>
      </p:sp>
      <p:pic>
        <p:nvPicPr>
          <p:cNvPr id="4" name="Picture 3" descr="A close up of a hole&#10;&#10;AI-generated content may be incorrect.">
            <a:extLst>
              <a:ext uri="{FF2B5EF4-FFF2-40B4-BE49-F238E27FC236}">
                <a16:creationId xmlns:a16="http://schemas.microsoft.com/office/drawing/2014/main" id="{C9C4CEAE-F10F-B744-1EB2-947866A13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647" y="2695881"/>
            <a:ext cx="3232983" cy="242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64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EE308-8B81-AA82-906A-C60BF0041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Компьютерное моделирование адсорбции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5E08C-7ECE-7CEE-422C-1812E7A58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938" y="2411778"/>
            <a:ext cx="4788878" cy="186714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/>
              <a:t>Классическое моделирование</a:t>
            </a:r>
          </a:p>
          <a:p>
            <a:pPr marL="0" indent="0" algn="ctr">
              <a:buNone/>
            </a:pPr>
            <a:r>
              <a:rPr lang="ru-RU" dirty="0"/>
              <a:t> - симуляция упрощенной молекулярной системы во времени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6550010-108C-24E5-8029-2A108837082A}"/>
              </a:ext>
            </a:extLst>
          </p:cNvPr>
          <p:cNvSpPr txBox="1">
            <a:spLocks/>
          </p:cNvSpPr>
          <p:nvPr/>
        </p:nvSpPr>
        <p:spPr>
          <a:xfrm>
            <a:off x="0" y="2654787"/>
            <a:ext cx="4683370" cy="11930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DFT </a:t>
            </a:r>
            <a:r>
              <a:rPr lang="ru-RU" dirty="0"/>
              <a:t>оптимизация – минимизация энергии системы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0B16DA7-981D-2E4C-A7C7-F162440E3D56}"/>
              </a:ext>
            </a:extLst>
          </p:cNvPr>
          <p:cNvCxnSpPr>
            <a:stCxn id="2" idx="2"/>
            <a:endCxn id="4" idx="0"/>
          </p:cNvCxnSpPr>
          <p:nvPr/>
        </p:nvCxnSpPr>
        <p:spPr>
          <a:xfrm flipH="1">
            <a:off x="2341685" y="1690688"/>
            <a:ext cx="3754315" cy="9640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B1D3F84-4789-E3A6-A852-D5A08E5CEB83}"/>
              </a:ext>
            </a:extLst>
          </p:cNvPr>
          <p:cNvCxnSpPr>
            <a:stCxn id="2" idx="2"/>
            <a:endCxn id="3" idx="0"/>
          </p:cNvCxnSpPr>
          <p:nvPr/>
        </p:nvCxnSpPr>
        <p:spPr>
          <a:xfrm>
            <a:off x="6096000" y="1690688"/>
            <a:ext cx="3455377" cy="7210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735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39B4F-0AA6-3169-0DC4-4018245A3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DFT </a:t>
            </a:r>
            <a:r>
              <a:rPr lang="ru-RU" dirty="0"/>
              <a:t>оптимизация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CF55F-486F-1D57-3FBE-1F0BC693C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79831" cy="431726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Алгоритм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задается система, состоящая из атомов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считается энергия системы, силы действующие на атомы, их градиент и гессиан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атомы перемещаются по градиенту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если критерий сходимости не выполнен – повторяем с шага 2</a:t>
            </a:r>
          </a:p>
          <a:p>
            <a:r>
              <a:rPr lang="ru-RU" dirty="0"/>
              <a:t>Примеры</a:t>
            </a:r>
          </a:p>
          <a:p>
            <a:pPr lvl="1"/>
            <a:r>
              <a:rPr lang="en-US" dirty="0"/>
              <a:t>Gaussian</a:t>
            </a:r>
          </a:p>
          <a:p>
            <a:pPr lvl="1"/>
            <a:r>
              <a:rPr lang="en-US" dirty="0"/>
              <a:t>GPAW</a:t>
            </a:r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93373B-2304-F4CF-2D26-F96F7B867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215" y="1825625"/>
            <a:ext cx="5432976" cy="3457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8300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949B8-AD3A-F68F-E461-D52A0DA8C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</a:t>
            </a:r>
            <a:r>
              <a:rPr lang="en-US" dirty="0"/>
              <a:t>NEB </a:t>
            </a:r>
            <a:r>
              <a:rPr lang="ru-RU" dirty="0"/>
              <a:t>в </a:t>
            </a:r>
            <a:r>
              <a:rPr lang="en-US" dirty="0"/>
              <a:t>DFT </a:t>
            </a:r>
            <a:r>
              <a:rPr lang="ru-RU" dirty="0"/>
              <a:t>оптимизации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7B19C-F902-1702-9826-4A083CAFA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86914" cy="4667250"/>
          </a:xfrm>
        </p:spPr>
        <p:txBody>
          <a:bodyPr>
            <a:normAutofit fontScale="92500"/>
          </a:bodyPr>
          <a:lstStyle/>
          <a:p>
            <a:r>
              <a:rPr lang="ru-RU" dirty="0"/>
              <a:t>для моделирования процессов с энергетическим барьером (активационной энергией) можно применить </a:t>
            </a:r>
            <a:r>
              <a:rPr lang="en-US" dirty="0"/>
              <a:t>NEB (nudged elastic band method)</a:t>
            </a:r>
          </a:p>
          <a:p>
            <a:r>
              <a:rPr lang="ru-RU" dirty="0"/>
              <a:t>суть метода заключается в задании начального и конечного состояний, а также промежуточных состояний, полученных с помощью интерполяции</a:t>
            </a:r>
          </a:p>
          <a:p>
            <a:r>
              <a:rPr lang="ru-RU" dirty="0"/>
              <a:t>промежуточные состояния оптимизируется с ограничениями на изменение координат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37E5DD-0829-5557-6B62-4E269FC83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4492" y="2161627"/>
            <a:ext cx="4808855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05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E9148-7308-1D7F-244B-165B55D80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Классическое моделирование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FD3E9-12B5-725A-E481-C6E6F7575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90692" cy="4667250"/>
          </a:xfrm>
        </p:spPr>
        <p:txBody>
          <a:bodyPr/>
          <a:lstStyle/>
          <a:p>
            <a:r>
              <a:rPr lang="ru-RU" dirty="0"/>
              <a:t>Алгоритм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задается система, состоящая из атомов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по упрощенной модели с применением силовых полей рассчитываются силы, действующие на атомы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атомы перемещаются с учетом действующих на них сил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шаг 2 повторяется пока не достигнуто ограничение (время, плотность или другое)</a:t>
            </a:r>
          </a:p>
          <a:p>
            <a:r>
              <a:rPr lang="ru-RU" dirty="0"/>
              <a:t>Примеры</a:t>
            </a:r>
          </a:p>
          <a:p>
            <a:pPr lvl="1"/>
            <a:r>
              <a:rPr lang="en-US" dirty="0"/>
              <a:t>GROMACS</a:t>
            </a:r>
          </a:p>
          <a:p>
            <a:pPr lvl="1"/>
            <a:r>
              <a:rPr lang="en-US" dirty="0"/>
              <a:t>OpenMM</a:t>
            </a:r>
            <a:endParaRPr lang="ru-RU" dirty="0"/>
          </a:p>
          <a:p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10F22F-03BB-B392-DF57-805DB8234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830" y="4704431"/>
            <a:ext cx="2033391" cy="1090974"/>
          </a:xfrm>
          <a:prstGeom prst="rect">
            <a:avLst/>
          </a:prstGeom>
        </p:spPr>
      </p:pic>
      <p:pic>
        <p:nvPicPr>
          <p:cNvPr id="8" name="Picture 7" descr="A grey spiral with red lines&#10;&#10;AI-generated content may be incorrect.">
            <a:extLst>
              <a:ext uri="{FF2B5EF4-FFF2-40B4-BE49-F238E27FC236}">
                <a16:creationId xmlns:a16="http://schemas.microsoft.com/office/drawing/2014/main" id="{ADC907FE-64D3-3057-6D95-4D4B5746F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637100" y="2588695"/>
            <a:ext cx="2895969" cy="9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67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2E90D-C848-E219-7E59-10C7E1C90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Сравнение способов моделирования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219FA6-B9D8-724C-0426-4B8A945B9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609564"/>
              </p:ext>
            </p:extLst>
          </p:nvPr>
        </p:nvGraphicFramePr>
        <p:xfrm>
          <a:off x="838200" y="1973853"/>
          <a:ext cx="10515600" cy="2244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585">
                  <a:extLst>
                    <a:ext uri="{9D8B030D-6E8A-4147-A177-3AD203B41FA5}">
                      <a16:colId xmlns:a16="http://schemas.microsoft.com/office/drawing/2014/main" val="3248841724"/>
                    </a:ext>
                  </a:extLst>
                </a:gridCol>
                <a:gridCol w="3944815">
                  <a:extLst>
                    <a:ext uri="{9D8B030D-6E8A-4147-A177-3AD203B41FA5}">
                      <a16:colId xmlns:a16="http://schemas.microsoft.com/office/drawing/2014/main" val="366796669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619954028"/>
                    </a:ext>
                  </a:extLst>
                </a:gridCol>
              </a:tblGrid>
              <a:tr h="62073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Классическое моделирование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DFT </a:t>
                      </a:r>
                      <a:r>
                        <a:rPr lang="ru-RU" dirty="0"/>
                        <a:t>оптимизация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6941"/>
                  </a:ext>
                </a:extLst>
              </a:tr>
              <a:tr h="354708">
                <a:tc>
                  <a:txBody>
                    <a:bodyPr/>
                    <a:lstStyle/>
                    <a:p>
                      <a:r>
                        <a:rPr lang="ru-RU" dirty="0"/>
                        <a:t>Скорость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Быстрее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Медленно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492796"/>
                  </a:ext>
                </a:extLst>
              </a:tr>
              <a:tr h="354708">
                <a:tc>
                  <a:txBody>
                    <a:bodyPr/>
                    <a:lstStyle/>
                    <a:p>
                      <a:r>
                        <a:rPr lang="ru-RU" dirty="0"/>
                        <a:t>Размер системы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Большой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Маленький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012050"/>
                  </a:ext>
                </a:extLst>
              </a:tr>
              <a:tr h="354708">
                <a:tc>
                  <a:txBody>
                    <a:bodyPr/>
                    <a:lstStyle/>
                    <a:p>
                      <a:r>
                        <a:rPr lang="ru-RU" dirty="0"/>
                        <a:t>Точность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Низкая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864468"/>
                  </a:ext>
                </a:extLst>
              </a:tr>
              <a:tr h="526422">
                <a:tc>
                  <a:txBody>
                    <a:bodyPr/>
                    <a:lstStyle/>
                    <a:p>
                      <a:r>
                        <a:rPr lang="ru-RU" dirty="0"/>
                        <a:t>Моделирование адсорбции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физическая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физическая, химическая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6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65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94FAC-A706-69DE-F32B-EFDFAFE69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Моделирование адсорбции с </a:t>
            </a:r>
            <a:r>
              <a:rPr lang="en-US" dirty="0"/>
              <a:t>DFT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786D3-6080-0B29-9F6E-E754CC07A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Оптимизация адсорбента и расчет энергии</a:t>
            </a:r>
            <a:r>
              <a:rPr lang="en-US" dirty="0"/>
              <a:t> E</a:t>
            </a:r>
            <a:r>
              <a:rPr lang="en-US" baseline="-25000" dirty="0"/>
              <a:t>1</a:t>
            </a:r>
            <a:endParaRPr lang="ru-RU" baseline="-25000" dirty="0"/>
          </a:p>
          <a:p>
            <a:r>
              <a:rPr lang="ru-RU" dirty="0"/>
              <a:t>Оптимизация адсорбтива и расчет энергии</a:t>
            </a:r>
            <a:r>
              <a:rPr lang="en-US" dirty="0"/>
              <a:t> E</a:t>
            </a:r>
            <a:r>
              <a:rPr lang="en-US" baseline="-25000" dirty="0"/>
              <a:t>2</a:t>
            </a:r>
            <a:endParaRPr lang="ru-RU" baseline="-25000" dirty="0"/>
          </a:p>
          <a:p>
            <a:r>
              <a:rPr lang="ru-RU" dirty="0"/>
              <a:t>Оптимизация совмещенной системы и расчет энергии</a:t>
            </a:r>
            <a:r>
              <a:rPr lang="en-US" dirty="0"/>
              <a:t> </a:t>
            </a:r>
            <a:r>
              <a:rPr lang="en-US" dirty="0" err="1"/>
              <a:t>E</a:t>
            </a:r>
            <a:r>
              <a:rPr lang="en-US" baseline="-25000" dirty="0" err="1"/>
              <a:t>sys</a:t>
            </a:r>
            <a:endParaRPr lang="ru-RU" baseline="-25000" dirty="0"/>
          </a:p>
          <a:p>
            <a:r>
              <a:rPr lang="ru-RU" dirty="0"/>
              <a:t>Расчет энергии адсорбции по формуле </a:t>
            </a:r>
            <a:r>
              <a:rPr lang="en-US" dirty="0"/>
              <a:t>E</a:t>
            </a:r>
            <a:r>
              <a:rPr lang="en-US" baseline="-25000" dirty="0"/>
              <a:t>ads</a:t>
            </a:r>
            <a:r>
              <a:rPr lang="en-US" dirty="0"/>
              <a:t> = </a:t>
            </a:r>
            <a:r>
              <a:rPr lang="en-US" dirty="0" err="1"/>
              <a:t>E</a:t>
            </a:r>
            <a:r>
              <a:rPr lang="en-US" baseline="-25000" dirty="0" err="1"/>
              <a:t>sys</a:t>
            </a:r>
            <a:r>
              <a:rPr lang="en-US" dirty="0"/>
              <a:t> – (E</a:t>
            </a:r>
            <a:r>
              <a:rPr lang="en-US" baseline="-25000" dirty="0"/>
              <a:t>1</a:t>
            </a:r>
            <a:r>
              <a:rPr lang="en-US" dirty="0"/>
              <a:t> + E</a:t>
            </a:r>
            <a:r>
              <a:rPr lang="en-US" baseline="-25000" dirty="0"/>
              <a:t>2</a:t>
            </a:r>
            <a:r>
              <a:rPr lang="en-US" dirty="0"/>
              <a:t>)</a:t>
            </a:r>
            <a:endParaRPr lang="ru-RU" dirty="0"/>
          </a:p>
          <a:p>
            <a:r>
              <a:rPr lang="ru-RU" dirty="0"/>
              <a:t>---</a:t>
            </a:r>
          </a:p>
          <a:p>
            <a:r>
              <a:rPr lang="ru-RU" dirty="0"/>
              <a:t>Сбор системы с помощью </a:t>
            </a:r>
            <a:r>
              <a:rPr lang="en-US" dirty="0"/>
              <a:t>ASE</a:t>
            </a:r>
            <a:endParaRPr lang="ru-RU" dirty="0"/>
          </a:p>
          <a:p>
            <a:r>
              <a:rPr lang="ru-RU" dirty="0"/>
              <a:t>Оптимизация с помощью </a:t>
            </a:r>
            <a:r>
              <a:rPr lang="en-US" dirty="0"/>
              <a:t>GPAW</a:t>
            </a:r>
          </a:p>
          <a:p>
            <a:r>
              <a:rPr lang="ru-RU" dirty="0"/>
              <a:t>Анализ результатов с помощью </a:t>
            </a:r>
            <a:r>
              <a:rPr lang="en-US" dirty="0"/>
              <a:t>ASE + Python 3</a:t>
            </a:r>
          </a:p>
        </p:txBody>
      </p:sp>
    </p:spTree>
    <p:extLst>
      <p:ext uri="{BB962C8B-B14F-4D97-AF65-F5344CB8AC3E}">
        <p14:creationId xmlns:p14="http://schemas.microsoft.com/office/powerpoint/2010/main" val="4147389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4494D-1207-7503-5638-5551BD930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Физ. адсорбция азота на рутений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835829-AA08-6831-8F5B-B4450B720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628349" cy="4667250"/>
          </a:xfrm>
        </p:spPr>
        <p:txBody>
          <a:bodyPr>
            <a:normAutofit/>
          </a:bodyPr>
          <a:lstStyle/>
          <a:p>
            <a:r>
              <a:rPr lang="ru-RU" dirty="0"/>
              <a:t>Адсорбтив</a:t>
            </a:r>
            <a:r>
              <a:rPr lang="en-US" dirty="0"/>
              <a:t>: </a:t>
            </a:r>
            <a:r>
              <a:rPr lang="ru-RU" dirty="0"/>
              <a:t>молекула азота </a:t>
            </a:r>
            <a:r>
              <a:rPr lang="en-US" dirty="0"/>
              <a:t>(N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r>
              <a:rPr lang="ru-RU" dirty="0"/>
              <a:t>Адсорбент</a:t>
            </a:r>
            <a:r>
              <a:rPr lang="en-US" dirty="0"/>
              <a:t>: </a:t>
            </a:r>
            <a:r>
              <a:rPr lang="ru-RU" dirty="0"/>
              <a:t>наночастица рутения (</a:t>
            </a:r>
            <a:r>
              <a:rPr lang="en-US" dirty="0"/>
              <a:t>Ru)</a:t>
            </a:r>
            <a:endParaRPr lang="ru-RU" dirty="0"/>
          </a:p>
          <a:p>
            <a:r>
              <a:rPr lang="ru-RU" dirty="0"/>
              <a:t>Граничные условия</a:t>
            </a:r>
            <a:r>
              <a:rPr lang="en-US" dirty="0"/>
              <a:t>: </a:t>
            </a:r>
            <a:r>
              <a:rPr lang="ru-RU" dirty="0"/>
              <a:t>периодические </a:t>
            </a:r>
          </a:p>
          <a:p>
            <a:r>
              <a:rPr lang="ru-RU" dirty="0"/>
              <a:t>Начальное расстояние</a:t>
            </a:r>
            <a:r>
              <a:rPr lang="en-US" dirty="0"/>
              <a:t>: 2.5 </a:t>
            </a:r>
            <a:r>
              <a:rPr lang="ru-RU" dirty="0"/>
              <a:t>ангстрема</a:t>
            </a:r>
          </a:p>
          <a:p>
            <a:r>
              <a:rPr lang="ru-RU" dirty="0"/>
              <a:t>Метод расчета энергии</a:t>
            </a:r>
            <a:r>
              <a:rPr lang="en-US" dirty="0"/>
              <a:t>: DFT Plane Wave </a:t>
            </a:r>
            <a:r>
              <a:rPr lang="ru-RU" dirty="0"/>
              <a:t>с </a:t>
            </a:r>
            <a:r>
              <a:rPr lang="en-US" dirty="0"/>
              <a:t>PBE </a:t>
            </a:r>
            <a:r>
              <a:rPr lang="ru-RU" dirty="0"/>
              <a:t>функционалом</a:t>
            </a:r>
          </a:p>
          <a:p>
            <a:r>
              <a:rPr lang="ru-RU" dirty="0"/>
              <a:t>Метод минимизации энергии</a:t>
            </a:r>
            <a:r>
              <a:rPr lang="en-US" dirty="0"/>
              <a:t>: </a:t>
            </a:r>
            <a:r>
              <a:rPr lang="ru-RU" dirty="0"/>
              <a:t>квази-ньютоновский</a:t>
            </a:r>
            <a:r>
              <a:rPr lang="en-US" dirty="0"/>
              <a:t> (BFGS)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AEAB6C-81C1-9F7A-6A19-00CC34410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9333" y="2060104"/>
            <a:ext cx="3854235" cy="381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36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79E7A-EBE5-945B-4728-CB6101F9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Адсорбция азота на рутений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292AD6-9F23-7F07-5F15-608CB28E9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861" y="2524872"/>
            <a:ext cx="4023817" cy="30175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DB43F0-3CF9-AF14-E479-7BE56F18F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991" y="2524872"/>
            <a:ext cx="4023579" cy="3017520"/>
          </a:xfrm>
          <a:prstGeom prst="rect">
            <a:avLst/>
          </a:prstGeom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769DE934-F28F-6C31-5810-B24F3082F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31" y="2552874"/>
            <a:ext cx="3066217" cy="25211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5287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A60AC-5957-91E1-2175-504E1129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F59C0-F75E-E6FA-5E70-FFF863FB0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14440" cy="4609042"/>
          </a:xfrm>
        </p:spPr>
        <p:txBody>
          <a:bodyPr/>
          <a:lstStyle/>
          <a:p>
            <a:r>
              <a:rPr lang="ru-RU" dirty="0"/>
              <a:t>Начальное расстояние</a:t>
            </a:r>
            <a:r>
              <a:rPr lang="en-US" dirty="0"/>
              <a:t>:</a:t>
            </a:r>
            <a:r>
              <a:rPr lang="ru-RU" dirty="0"/>
              <a:t> 2.5 ангстрема</a:t>
            </a:r>
          </a:p>
          <a:p>
            <a:r>
              <a:rPr lang="ru-RU" dirty="0"/>
              <a:t>Конечное расстояние</a:t>
            </a:r>
            <a:r>
              <a:rPr lang="en-US" dirty="0"/>
              <a:t>:</a:t>
            </a:r>
            <a:r>
              <a:rPr lang="ru-RU" dirty="0"/>
              <a:t> 2.0 ангстрема</a:t>
            </a:r>
          </a:p>
          <a:p>
            <a:r>
              <a:rPr lang="ru-RU" dirty="0"/>
              <a:t>Энергия адсорбции</a:t>
            </a:r>
            <a:r>
              <a:rPr lang="en-US" dirty="0"/>
              <a:t>: </a:t>
            </a:r>
            <a:r>
              <a:rPr lang="ru-RU" dirty="0"/>
              <a:t>35 кДж/моль</a:t>
            </a:r>
            <a:endParaRPr lang="en-US" dirty="0"/>
          </a:p>
          <a:p>
            <a:r>
              <a:rPr lang="en-US" dirty="0"/>
              <a:t>=&gt; </a:t>
            </a:r>
            <a:r>
              <a:rPr lang="ru-RU" dirty="0"/>
              <a:t>произошла физическая адсорбция</a:t>
            </a:r>
          </a:p>
          <a:p>
            <a:r>
              <a:rPr lang="ru-RU" dirty="0"/>
              <a:t>При удалении молекулы азота на 3 ангстрема от поверхности рутения адсорбция уже не происходит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091154-1FB3-92DE-B554-41B80C91E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640" y="1574207"/>
            <a:ext cx="4420194" cy="44201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4571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7C109-8222-DB5F-8F3F-88B84C71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Диссоциативная адсорбция азота на </a:t>
            </a:r>
            <a:r>
              <a:rPr lang="en-US" dirty="0"/>
              <a:t>Ru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11A75-6C5B-CA07-7475-656648C27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585373" cy="4554855"/>
          </a:xfrm>
        </p:spPr>
        <p:txBody>
          <a:bodyPr/>
          <a:lstStyle/>
          <a:p>
            <a:r>
              <a:rPr lang="ru-RU" dirty="0"/>
              <a:t>Адсорбтив</a:t>
            </a:r>
            <a:r>
              <a:rPr lang="en-US" dirty="0"/>
              <a:t>: </a:t>
            </a:r>
            <a:r>
              <a:rPr lang="ru-RU" dirty="0"/>
              <a:t>молекула азота </a:t>
            </a:r>
            <a:r>
              <a:rPr lang="en-US" dirty="0"/>
              <a:t>(N</a:t>
            </a:r>
            <a:r>
              <a:rPr lang="en-US" baseline="-25000" dirty="0"/>
              <a:t>2</a:t>
            </a:r>
            <a:r>
              <a:rPr lang="en-US" dirty="0"/>
              <a:t>)</a:t>
            </a:r>
            <a:endParaRPr lang="ru-RU" dirty="0"/>
          </a:p>
          <a:p>
            <a:r>
              <a:rPr lang="ru-RU" dirty="0"/>
              <a:t>Адсорбат</a:t>
            </a:r>
            <a:r>
              <a:rPr lang="en-US" dirty="0"/>
              <a:t>: </a:t>
            </a:r>
            <a:r>
              <a:rPr lang="ru-RU" dirty="0"/>
              <a:t>атомы азота </a:t>
            </a:r>
            <a:r>
              <a:rPr lang="en-US" dirty="0"/>
              <a:t>(N)</a:t>
            </a:r>
          </a:p>
          <a:p>
            <a:r>
              <a:rPr lang="ru-RU" dirty="0"/>
              <a:t>Адсорбент</a:t>
            </a:r>
            <a:r>
              <a:rPr lang="en-US" dirty="0"/>
              <a:t>: </a:t>
            </a:r>
            <a:r>
              <a:rPr lang="ru-RU" dirty="0"/>
              <a:t>наночастица рутения (</a:t>
            </a:r>
            <a:r>
              <a:rPr lang="en-US" dirty="0"/>
              <a:t>Ru)</a:t>
            </a:r>
            <a:endParaRPr lang="ru-RU" dirty="0"/>
          </a:p>
          <a:p>
            <a:r>
              <a:rPr lang="ru-RU" dirty="0"/>
              <a:t>Граничные условия</a:t>
            </a:r>
            <a:r>
              <a:rPr lang="en-US" dirty="0"/>
              <a:t>: </a:t>
            </a:r>
            <a:r>
              <a:rPr lang="ru-RU" dirty="0"/>
              <a:t>периодические </a:t>
            </a:r>
          </a:p>
          <a:p>
            <a:r>
              <a:rPr lang="ru-RU" dirty="0"/>
              <a:t>Метод расчета энергии</a:t>
            </a:r>
            <a:r>
              <a:rPr lang="en-US" dirty="0"/>
              <a:t>: DFT Plane Wave </a:t>
            </a:r>
            <a:r>
              <a:rPr lang="ru-RU" dirty="0"/>
              <a:t>с </a:t>
            </a:r>
            <a:r>
              <a:rPr lang="en-US" dirty="0"/>
              <a:t>PBE </a:t>
            </a:r>
            <a:r>
              <a:rPr lang="ru-RU" dirty="0"/>
              <a:t>функционалом</a:t>
            </a:r>
          </a:p>
          <a:p>
            <a:r>
              <a:rPr lang="ru-RU" dirty="0"/>
              <a:t>Метод минимизации энергии</a:t>
            </a:r>
            <a:r>
              <a:rPr lang="en-US" dirty="0"/>
              <a:t>: </a:t>
            </a:r>
            <a:r>
              <a:rPr lang="ru-RU" dirty="0"/>
              <a:t>квази-ньютоновский</a:t>
            </a:r>
            <a:r>
              <a:rPr lang="en-US" dirty="0"/>
              <a:t> (BFGS</a:t>
            </a:r>
            <a:r>
              <a:rPr lang="ru-RU" dirty="0"/>
              <a:t>)</a:t>
            </a:r>
            <a:endParaRPr lang="en-US" dirty="0"/>
          </a:p>
          <a:p>
            <a:r>
              <a:rPr lang="ru-RU" dirty="0"/>
              <a:t>Число </a:t>
            </a:r>
            <a:r>
              <a:rPr lang="en-US" dirty="0"/>
              <a:t>NEB</a:t>
            </a:r>
            <a:r>
              <a:rPr lang="ru-RU" dirty="0"/>
              <a:t> состояний</a:t>
            </a:r>
            <a:r>
              <a:rPr lang="en-US" dirty="0"/>
              <a:t>: 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037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54CCA-7B7C-DF16-4916-A783837D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График до оптимизации и после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8D0299-94F5-085A-BCB5-946D795D9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666" y="1977814"/>
            <a:ext cx="5481644" cy="41114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BD3541-CAC2-5ABD-A9EE-BE4D7BC86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426" y="1974428"/>
            <a:ext cx="548591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667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D04BB-C18A-8830-23C9-DB8535A1B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Визуализация</a:t>
            </a:r>
          </a:p>
        </p:txBody>
      </p:sp>
      <p:pic>
        <p:nvPicPr>
          <p:cNvPr id="5" name="Picture 4" descr="A blue balls on a black background&#10;&#10;AI-generated content may be incorrect.">
            <a:extLst>
              <a:ext uri="{FF2B5EF4-FFF2-40B4-BE49-F238E27FC236}">
                <a16:creationId xmlns:a16="http://schemas.microsoft.com/office/drawing/2014/main" id="{045AFE27-F2F0-F708-0DC9-9A359624C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3181"/>
            <a:ext cx="3032528" cy="3200400"/>
          </a:xfrm>
          <a:prstGeom prst="rect">
            <a:avLst/>
          </a:prstGeom>
        </p:spPr>
      </p:pic>
      <p:pic>
        <p:nvPicPr>
          <p:cNvPr id="7" name="Picture 6" descr="A blue balls on a black background&#10;&#10;AI-generated content may be incorrect.">
            <a:extLst>
              <a:ext uri="{FF2B5EF4-FFF2-40B4-BE49-F238E27FC236}">
                <a16:creationId xmlns:a16="http://schemas.microsoft.com/office/drawing/2014/main" id="{0E7BC4F3-E47F-9D8B-EB5A-52A5AB738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500" y="2223181"/>
            <a:ext cx="3032528" cy="3200400"/>
          </a:xfrm>
          <a:prstGeom prst="rect">
            <a:avLst/>
          </a:prstGeom>
        </p:spPr>
      </p:pic>
      <p:pic>
        <p:nvPicPr>
          <p:cNvPr id="9" name="Picture 8" descr="A blue and black object with a blue dot&#10;&#10;AI-generated content may be incorrect.">
            <a:extLst>
              <a:ext uri="{FF2B5EF4-FFF2-40B4-BE49-F238E27FC236}">
                <a16:creationId xmlns:a16="http://schemas.microsoft.com/office/drawing/2014/main" id="{279F5675-8213-191C-3522-4A0CC25AF6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049" y="2223181"/>
            <a:ext cx="3027113" cy="3200400"/>
          </a:xfrm>
          <a:prstGeom prst="rect">
            <a:avLst/>
          </a:prstGeom>
        </p:spPr>
      </p:pic>
      <p:pic>
        <p:nvPicPr>
          <p:cNvPr id="11" name="Picture 10" descr="A blue balls in a black background&#10;&#10;AI-generated content may be incorrect.">
            <a:extLst>
              <a:ext uri="{FF2B5EF4-FFF2-40B4-BE49-F238E27FC236}">
                <a16:creationId xmlns:a16="http://schemas.microsoft.com/office/drawing/2014/main" id="{AECC026A-D337-339C-C23D-37908E3E7D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297" y="2223181"/>
            <a:ext cx="3027113" cy="3200400"/>
          </a:xfrm>
          <a:prstGeom prst="rect">
            <a:avLst/>
          </a:prstGeom>
        </p:spPr>
      </p:pic>
      <p:pic>
        <p:nvPicPr>
          <p:cNvPr id="13" name="Picture 12" descr="A group of blue balls&#10;&#10;AI-generated content may be incorrect.">
            <a:extLst>
              <a:ext uri="{FF2B5EF4-FFF2-40B4-BE49-F238E27FC236}">
                <a16:creationId xmlns:a16="http://schemas.microsoft.com/office/drawing/2014/main" id="{897A0E2C-775F-7534-B72F-9D74E2F23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164" y="2223181"/>
            <a:ext cx="3027113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16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451E1-F44D-D33D-71FF-F9ED6D285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8598E-F261-9CB7-21AC-6EFFD67D0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0413" y="1805304"/>
            <a:ext cx="6673427" cy="4609043"/>
          </a:xfrm>
        </p:spPr>
        <p:txBody>
          <a:bodyPr/>
          <a:lstStyle/>
          <a:p>
            <a:r>
              <a:rPr lang="ru-RU" dirty="0"/>
              <a:t>Энергетический барьер</a:t>
            </a:r>
            <a:r>
              <a:rPr lang="en-US" dirty="0"/>
              <a:t>: 18.9</a:t>
            </a:r>
            <a:r>
              <a:rPr lang="ru-RU" dirty="0"/>
              <a:t> кДж/моль</a:t>
            </a:r>
            <a:endParaRPr lang="en-US" dirty="0"/>
          </a:p>
          <a:p>
            <a:r>
              <a:rPr lang="ru-RU" dirty="0"/>
              <a:t>Энергия адсорбции</a:t>
            </a:r>
            <a:r>
              <a:rPr lang="en-US" dirty="0"/>
              <a:t>: 55.1 </a:t>
            </a:r>
            <a:r>
              <a:rPr lang="ru-RU" dirty="0"/>
              <a:t>кДж/моль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1253EE-F5F3-975E-96AE-22047E94E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033" y="1927330"/>
            <a:ext cx="3784600" cy="3870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7703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4494D-1207-7503-5638-5551BD930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Физ. адсорбция метана на никель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835829-AA08-6831-8F5B-B4450B720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22032" cy="4667250"/>
          </a:xfrm>
        </p:spPr>
        <p:txBody>
          <a:bodyPr/>
          <a:lstStyle/>
          <a:p>
            <a:r>
              <a:rPr lang="ru-RU" dirty="0"/>
              <a:t>Адсорбтив</a:t>
            </a:r>
            <a:r>
              <a:rPr lang="en-US" dirty="0"/>
              <a:t>: </a:t>
            </a:r>
            <a:r>
              <a:rPr lang="ru-RU" dirty="0"/>
              <a:t>молекула метана </a:t>
            </a:r>
            <a:r>
              <a:rPr lang="en-US" dirty="0"/>
              <a:t>(CH</a:t>
            </a:r>
            <a:r>
              <a:rPr lang="en-US" baseline="-25000" dirty="0"/>
              <a:t>4</a:t>
            </a:r>
            <a:r>
              <a:rPr lang="en-US" dirty="0"/>
              <a:t>)</a:t>
            </a:r>
          </a:p>
          <a:p>
            <a:r>
              <a:rPr lang="ru-RU" dirty="0"/>
              <a:t>Адсорбент</a:t>
            </a:r>
            <a:r>
              <a:rPr lang="en-US" dirty="0"/>
              <a:t>: </a:t>
            </a:r>
            <a:r>
              <a:rPr lang="ru-RU" dirty="0"/>
              <a:t>наночастица никеля (</a:t>
            </a:r>
            <a:r>
              <a:rPr lang="en-US" dirty="0"/>
              <a:t>Ni)</a:t>
            </a:r>
            <a:endParaRPr lang="ru-RU" dirty="0"/>
          </a:p>
          <a:p>
            <a:r>
              <a:rPr lang="ru-RU" dirty="0"/>
              <a:t>Граничные условия</a:t>
            </a:r>
            <a:r>
              <a:rPr lang="en-US" dirty="0"/>
              <a:t>: </a:t>
            </a:r>
            <a:r>
              <a:rPr lang="ru-RU" dirty="0"/>
              <a:t>периодические </a:t>
            </a:r>
          </a:p>
          <a:p>
            <a:r>
              <a:rPr lang="ru-RU" dirty="0"/>
              <a:t>Начальное расстояние</a:t>
            </a:r>
            <a:r>
              <a:rPr lang="en-US" dirty="0"/>
              <a:t>: 2.5 </a:t>
            </a:r>
            <a:r>
              <a:rPr lang="ru-RU" dirty="0"/>
              <a:t>ангстрема</a:t>
            </a:r>
          </a:p>
          <a:p>
            <a:r>
              <a:rPr lang="ru-RU" dirty="0"/>
              <a:t>Метод расчета энергии</a:t>
            </a:r>
            <a:r>
              <a:rPr lang="en-US" dirty="0"/>
              <a:t>: DFT Plane Wave </a:t>
            </a:r>
            <a:r>
              <a:rPr lang="ru-RU" dirty="0"/>
              <a:t>с </a:t>
            </a:r>
            <a:r>
              <a:rPr lang="en-US" dirty="0"/>
              <a:t>PBE </a:t>
            </a:r>
            <a:r>
              <a:rPr lang="ru-RU" dirty="0"/>
              <a:t>функционалом</a:t>
            </a:r>
          </a:p>
          <a:p>
            <a:r>
              <a:rPr lang="ru-RU" dirty="0"/>
              <a:t>Метод минимизации энергии</a:t>
            </a:r>
            <a:r>
              <a:rPr lang="en-US" dirty="0"/>
              <a:t>: </a:t>
            </a:r>
            <a:r>
              <a:rPr lang="ru-RU" dirty="0"/>
              <a:t>квази-ньютоновский</a:t>
            </a:r>
            <a:r>
              <a:rPr lang="en-US" dirty="0"/>
              <a:t> (BFGS)</a:t>
            </a:r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BB75C1-9B31-0A4C-BC4E-15B87CE75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4142" y="1966770"/>
            <a:ext cx="3707006" cy="37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31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79E7A-EBE5-945B-4728-CB6101F9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Адсорбция метана на никель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DF8E68-720D-726A-ADE8-C520C0808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696" y="2433178"/>
            <a:ext cx="4022646" cy="3017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3EF320-F9D7-B784-4C82-C5F28CFBA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4041" y="2433178"/>
            <a:ext cx="4018528" cy="30175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BE1833-C18B-9AE3-991E-751A776DE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84" y="1939191"/>
            <a:ext cx="2938692" cy="40054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3499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D9BD1-7205-8131-A4F3-62A5223B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Отталкивание метана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8D5FD-0E4F-FA66-1488-83616BF98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3559"/>
            <a:ext cx="10515600" cy="8608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Повторим оптимизацию, сократив начальное расстояние до 1.4 ангстремов</a:t>
            </a:r>
            <a:r>
              <a:rPr lang="en-US" dirty="0"/>
              <a:t>:</a:t>
            </a:r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B925BA-C8C8-7311-873F-9A46D97D1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67" y="2422197"/>
            <a:ext cx="2825750" cy="3754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90E777-935B-082D-EE3F-BA2B64845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97" y="2790497"/>
            <a:ext cx="4023186" cy="3017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CA5BD5-0D26-6EFF-7046-1F11D7543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063" y="2790497"/>
            <a:ext cx="4021795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70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A60AC-5957-91E1-2175-504E1129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F59C0-F75E-E6FA-5E70-FFF863FB0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132846" cy="4524725"/>
          </a:xfrm>
        </p:spPr>
        <p:txBody>
          <a:bodyPr/>
          <a:lstStyle/>
          <a:p>
            <a:r>
              <a:rPr lang="ru-RU" dirty="0"/>
              <a:t>Начальное расстояние</a:t>
            </a:r>
            <a:r>
              <a:rPr lang="en-US" dirty="0"/>
              <a:t>:</a:t>
            </a:r>
            <a:r>
              <a:rPr lang="ru-RU" dirty="0"/>
              <a:t> 2.5 ангстрема</a:t>
            </a:r>
          </a:p>
          <a:p>
            <a:r>
              <a:rPr lang="ru-RU" dirty="0"/>
              <a:t>Конечное расстояние</a:t>
            </a:r>
            <a:r>
              <a:rPr lang="en-US" dirty="0"/>
              <a:t>:</a:t>
            </a:r>
            <a:r>
              <a:rPr lang="ru-RU" dirty="0"/>
              <a:t> 1.97 ангстремов</a:t>
            </a:r>
          </a:p>
          <a:p>
            <a:r>
              <a:rPr lang="ru-RU" dirty="0"/>
              <a:t>Энергия адсорбции</a:t>
            </a:r>
            <a:r>
              <a:rPr lang="en-US" dirty="0"/>
              <a:t>: </a:t>
            </a:r>
            <a:r>
              <a:rPr lang="ru-RU" dirty="0"/>
              <a:t>25 кДж/моль</a:t>
            </a:r>
            <a:endParaRPr lang="en-US" dirty="0"/>
          </a:p>
          <a:p>
            <a:r>
              <a:rPr lang="en-US" dirty="0"/>
              <a:t>=&gt; </a:t>
            </a:r>
            <a:r>
              <a:rPr lang="ru-RU" dirty="0"/>
              <a:t>произошла физическая адсорбция</a:t>
            </a:r>
          </a:p>
          <a:p>
            <a:r>
              <a:rPr lang="ru-RU" dirty="0"/>
              <a:t>При начальном расстоянии 1.4 ангстрема, метан отталкивается до 1.9 ангстремов. Также выделяется 22 кДж/моль энергии.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67336E-F458-834A-D692-DA60E4E70C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0" t="5521" r="15305" b="14515"/>
          <a:stretch/>
        </p:blipFill>
        <p:spPr bwMode="auto">
          <a:xfrm>
            <a:off x="8139659" y="1620957"/>
            <a:ext cx="3381780" cy="4189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13784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6101C-9142-9F3C-37F8-00A360085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Моделирование физ. адсорбции </a:t>
            </a:r>
            <a:r>
              <a:rPr lang="en-US" dirty="0"/>
              <a:t>GLY </a:t>
            </a:r>
            <a:r>
              <a:rPr lang="ru-RU" dirty="0"/>
              <a:t>на </a:t>
            </a:r>
            <a:r>
              <a:rPr lang="en-US" dirty="0"/>
              <a:t>Cu</a:t>
            </a:r>
            <a:endParaRPr lang="ru-RU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41CF92-17F3-3712-D8FB-CB9490031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ru-RU" dirty="0"/>
              <a:t>Медная пластинка сгенерирована с помощью </a:t>
            </a:r>
            <a:r>
              <a:rPr lang="en-US" dirty="0"/>
              <a:t>Python </a:t>
            </a:r>
            <a:r>
              <a:rPr lang="ru-RU" dirty="0"/>
              <a:t>и </a:t>
            </a:r>
            <a:r>
              <a:rPr lang="en-US" dirty="0"/>
              <a:t>ASE</a:t>
            </a:r>
          </a:p>
          <a:p>
            <a:r>
              <a:rPr lang="ru-RU" dirty="0"/>
              <a:t>Глицин добавлен с помощью программы </a:t>
            </a:r>
            <a:r>
              <a:rPr lang="en-US" dirty="0"/>
              <a:t>Avogadro</a:t>
            </a:r>
            <a:endParaRPr lang="ru-RU" dirty="0"/>
          </a:p>
          <a:p>
            <a:r>
              <a:rPr lang="ru-RU" dirty="0"/>
              <a:t>Система сконфигурирована для моделирования в </a:t>
            </a:r>
            <a:r>
              <a:rPr lang="en-US" dirty="0"/>
              <a:t>OpenMM </a:t>
            </a:r>
            <a:r>
              <a:rPr lang="ru-RU" dirty="0"/>
              <a:t>с помощью </a:t>
            </a:r>
            <a:r>
              <a:rPr lang="en-US" dirty="0" err="1"/>
              <a:t>CharmGUI</a:t>
            </a:r>
            <a:r>
              <a:rPr lang="en-US" dirty="0"/>
              <a:t>:</a:t>
            </a:r>
          </a:p>
          <a:p>
            <a:pPr lvl="1"/>
            <a:r>
              <a:rPr lang="ru-RU" dirty="0"/>
              <a:t>добавлено подходящее силовое поле</a:t>
            </a:r>
          </a:p>
          <a:p>
            <a:pPr lvl="1"/>
            <a:r>
              <a:rPr lang="ru-RU" dirty="0"/>
              <a:t>в систему добавлена вода</a:t>
            </a:r>
          </a:p>
          <a:p>
            <a:pPr lvl="1"/>
            <a:r>
              <a:rPr lang="ru-RU" dirty="0"/>
              <a:t>моделирование разделено на шаги</a:t>
            </a:r>
          </a:p>
          <a:p>
            <a:r>
              <a:rPr lang="ru-RU" dirty="0"/>
              <a:t>Время моделирования</a:t>
            </a:r>
            <a:r>
              <a:rPr lang="en-US" dirty="0"/>
              <a:t>: </a:t>
            </a:r>
            <a:r>
              <a:rPr lang="ru-RU" dirty="0"/>
              <a:t>10 </a:t>
            </a:r>
            <a:r>
              <a:rPr lang="ru-RU" dirty="0" err="1"/>
              <a:t>нс</a:t>
            </a:r>
            <a:endParaRPr lang="ru-RU" dirty="0"/>
          </a:p>
          <a:p>
            <a:r>
              <a:rPr lang="ru-RU" dirty="0"/>
              <a:t>Температура</a:t>
            </a:r>
            <a:r>
              <a:rPr lang="en-US" dirty="0"/>
              <a:t>: </a:t>
            </a:r>
            <a:r>
              <a:rPr lang="ru-RU" dirty="0"/>
              <a:t>300 К</a:t>
            </a:r>
          </a:p>
        </p:txBody>
      </p:sp>
    </p:spTree>
    <p:extLst>
      <p:ext uri="{BB962C8B-B14F-4D97-AF65-F5344CB8AC3E}">
        <p14:creationId xmlns:p14="http://schemas.microsoft.com/office/powerpoint/2010/main" val="5468340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05014-895A-898A-891C-86F0E74B1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Визуализация начального состояния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B85AB0-2509-2A61-DCAF-E51CC864B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025" y="1267173"/>
            <a:ext cx="6557498" cy="559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915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28C30-85F2-97B7-6134-447D29264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Визуализация результата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4F715A-8657-C673-3D1C-5FEBD188CC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12" t="6571" r="10843" b="34090"/>
          <a:stretch/>
        </p:blipFill>
        <p:spPr>
          <a:xfrm>
            <a:off x="3223845" y="1277814"/>
            <a:ext cx="5942813" cy="477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3828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D18A7-6C27-B4C4-7DF3-E9372845B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Визуализация результата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812E3-FC4C-A01F-3878-66D7479314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2" t="19811" r="24078" b="38683"/>
          <a:stretch/>
        </p:blipFill>
        <p:spPr bwMode="auto">
          <a:xfrm>
            <a:off x="3247292" y="1377461"/>
            <a:ext cx="5697416" cy="49829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1323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9418DF-F220-3258-B3A5-D12B691AA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600" y="182562"/>
            <a:ext cx="865679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801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689105-EB06-5502-8706-799E5569A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062" y="252046"/>
            <a:ext cx="8471876" cy="635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739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E04DA7-9D5F-0A51-429D-04AF878FD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280" y="223422"/>
            <a:ext cx="8547439" cy="641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392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326F5-1FA8-344B-E109-473A68ACD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F10DD-DCAB-7FD7-7FA6-11C172830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80586" cy="4493194"/>
          </a:xfrm>
        </p:spPr>
        <p:txBody>
          <a:bodyPr/>
          <a:lstStyle/>
          <a:p>
            <a:r>
              <a:rPr lang="ru-RU" dirty="0"/>
              <a:t>адсорбция глицина на меди в водном растворе при 300 К произошла за 4 </a:t>
            </a:r>
            <a:r>
              <a:rPr lang="ru-RU" dirty="0" err="1"/>
              <a:t>нс</a:t>
            </a:r>
            <a:endParaRPr lang="ru-RU" dirty="0"/>
          </a:p>
          <a:p>
            <a:r>
              <a:rPr lang="ru-RU" dirty="0"/>
              <a:t>адсорбированный глицин не </a:t>
            </a:r>
            <a:r>
              <a:rPr lang="ru-RU" dirty="0" err="1"/>
              <a:t>десорбировался</a:t>
            </a:r>
            <a:r>
              <a:rPr lang="ru-RU" dirty="0"/>
              <a:t> в течение 6 </a:t>
            </a:r>
            <a:r>
              <a:rPr lang="ru-RU" dirty="0" err="1"/>
              <a:t>нс</a:t>
            </a:r>
            <a:endParaRPr lang="ru-RU" dirty="0"/>
          </a:p>
          <a:p>
            <a:r>
              <a:rPr lang="ru-RU" dirty="0"/>
              <a:t>структурная конфигурация глицина в результате адсорбции не нарушилась</a:t>
            </a:r>
            <a:endParaRPr lang="en-US" dirty="0"/>
          </a:p>
          <a:p>
            <a:r>
              <a:rPr lang="ru-RU" dirty="0"/>
              <a:t>пример практического применения – экстракция молекул глицина из водного раствора с помощью наночастиц меди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29C4F7-2E6C-A165-9F07-A7D8376D54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2" t="19811" r="24078" b="38683"/>
          <a:stretch/>
        </p:blipFill>
        <p:spPr bwMode="auto">
          <a:xfrm>
            <a:off x="8071540" y="2235107"/>
            <a:ext cx="3544424" cy="30999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9640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8B9C8-13E0-1EF8-55AF-168E1FE53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A6A8A-DAD8-E733-1015-230CA9C80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рамках ВКР было изучено явление адсорбции</a:t>
            </a:r>
          </a:p>
          <a:p>
            <a:r>
              <a:rPr lang="ru-RU" dirty="0"/>
              <a:t>отдельно исследованы особенности адсорбции органических соединений на металлах</a:t>
            </a:r>
          </a:p>
          <a:p>
            <a:r>
              <a:rPr lang="ru-RU" dirty="0"/>
              <a:t>проведено компьютерное моделирование</a:t>
            </a:r>
            <a:r>
              <a:rPr lang="en-US" dirty="0"/>
              <a:t>:</a:t>
            </a:r>
          </a:p>
          <a:p>
            <a:pPr lvl="1"/>
            <a:r>
              <a:rPr lang="ru-RU" dirty="0"/>
              <a:t>физической адсорбции азота на рутений</a:t>
            </a:r>
          </a:p>
          <a:p>
            <a:pPr lvl="1"/>
            <a:r>
              <a:rPr lang="ru-RU" dirty="0"/>
              <a:t>химической диссоциативной адсорбции азота на рутений</a:t>
            </a:r>
          </a:p>
          <a:p>
            <a:pPr lvl="1"/>
            <a:r>
              <a:rPr lang="ru-RU" dirty="0"/>
              <a:t>физической адсорбции метана на никель</a:t>
            </a:r>
          </a:p>
          <a:p>
            <a:pPr lvl="1"/>
            <a:r>
              <a:rPr lang="ru-RU" dirty="0"/>
              <a:t>физической адсорбции глицина на медь в водном растворе</a:t>
            </a:r>
          </a:p>
        </p:txBody>
      </p:sp>
    </p:spTree>
    <p:extLst>
      <p:ext uri="{BB962C8B-B14F-4D97-AF65-F5344CB8AC3E}">
        <p14:creationId xmlns:p14="http://schemas.microsoft.com/office/powerpoint/2010/main" val="40728456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6A997-1E57-48A6-3D65-A134FB60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Дальнейшие шаги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26BF1-9FF1-3146-5CF1-8E1C58E8A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моделирование диссоциативной адсорбции рутения в другом положении и с большим количеством шагов</a:t>
            </a:r>
          </a:p>
          <a:p>
            <a:r>
              <a:rPr lang="ru-RU" dirty="0"/>
              <a:t>моделирование диссоциативной адсорбции метана</a:t>
            </a:r>
          </a:p>
          <a:p>
            <a:r>
              <a:rPr lang="ru-RU" dirty="0"/>
              <a:t>моделирование адсорбции на металлах, покрытых ингибиторами/катализаторами адсорбции</a:t>
            </a:r>
          </a:p>
        </p:txBody>
      </p:sp>
    </p:spTree>
    <p:extLst>
      <p:ext uri="{BB962C8B-B14F-4D97-AF65-F5344CB8AC3E}">
        <p14:creationId xmlns:p14="http://schemas.microsoft.com/office/powerpoint/2010/main" val="3112546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1053</Words>
  <Application>Microsoft Office PowerPoint</Application>
  <PresentationFormat>Widescreen</PresentationFormat>
  <Paragraphs>170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Aptos</vt:lpstr>
      <vt:lpstr>Aptos Display</vt:lpstr>
      <vt:lpstr>Arial</vt:lpstr>
      <vt:lpstr>Office Theme</vt:lpstr>
      <vt:lpstr>PowerPoint Presentation</vt:lpstr>
      <vt:lpstr>Цели и задачи</vt:lpstr>
      <vt:lpstr>Адсорбция</vt:lpstr>
      <vt:lpstr>Физическая адсорбция</vt:lpstr>
      <vt:lpstr>Примеры физической адсорбции</vt:lpstr>
      <vt:lpstr>Химическая адсорбция (хемосорбция)</vt:lpstr>
      <vt:lpstr>Диссоциативная адсорбция</vt:lpstr>
      <vt:lpstr>Пример химической и дис. адсорбции</vt:lpstr>
      <vt:lpstr>Компьютерное моделирование адсорбции</vt:lpstr>
      <vt:lpstr>DFT оптимизация</vt:lpstr>
      <vt:lpstr>Метод NEB в DFT оптимизации</vt:lpstr>
      <vt:lpstr>Классическое моделирование</vt:lpstr>
      <vt:lpstr>Сравнение способов моделирования</vt:lpstr>
      <vt:lpstr>Моделирование адсорбции с DFT</vt:lpstr>
      <vt:lpstr>Физ. адсорбция азота на рутений</vt:lpstr>
      <vt:lpstr>Адсорбция азота на рутений</vt:lpstr>
      <vt:lpstr>Результат</vt:lpstr>
      <vt:lpstr>Диссоциативная адсорбция азота на Ru</vt:lpstr>
      <vt:lpstr>График до оптимизации и после</vt:lpstr>
      <vt:lpstr>Визуализация</vt:lpstr>
      <vt:lpstr>Результат</vt:lpstr>
      <vt:lpstr>Физ. адсорбция метана на никель</vt:lpstr>
      <vt:lpstr>Адсорбция метана на никель</vt:lpstr>
      <vt:lpstr>Отталкивание метана</vt:lpstr>
      <vt:lpstr>Результат</vt:lpstr>
      <vt:lpstr>Моделирование физ. адсорбции GLY на Cu</vt:lpstr>
      <vt:lpstr>Визуализация начального состояния</vt:lpstr>
      <vt:lpstr>Визуализация результата 1</vt:lpstr>
      <vt:lpstr>Визуализация результата 2</vt:lpstr>
      <vt:lpstr>PowerPoint Presentation</vt:lpstr>
      <vt:lpstr>PowerPoint Presentation</vt:lpstr>
      <vt:lpstr>PowerPoint Presentation</vt:lpstr>
      <vt:lpstr>Результат</vt:lpstr>
      <vt:lpstr>Выводы</vt:lpstr>
      <vt:lpstr>Дальнейшие шаги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Artem Korolev</dc:creator>
  <cp:lastModifiedBy>Artem Korolev</cp:lastModifiedBy>
  <cp:revision>55</cp:revision>
  <dcterms:created xsi:type="dcterms:W3CDTF">2025-06-02T17:52:46Z</dcterms:created>
  <dcterms:modified xsi:type="dcterms:W3CDTF">2025-06-04T17:04:11Z</dcterms:modified>
</cp:coreProperties>
</file>